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35"/>
  </p:notesMasterIdLst>
  <p:sldIdLst>
    <p:sldId id="256" r:id="rId2"/>
    <p:sldId id="269" r:id="rId3"/>
    <p:sldId id="257" r:id="rId4"/>
    <p:sldId id="258" r:id="rId5"/>
    <p:sldId id="259" r:id="rId6"/>
    <p:sldId id="267" r:id="rId7"/>
    <p:sldId id="268" r:id="rId8"/>
    <p:sldId id="270" r:id="rId9"/>
    <p:sldId id="260" r:id="rId10"/>
    <p:sldId id="271" r:id="rId11"/>
    <p:sldId id="262" r:id="rId12"/>
    <p:sldId id="261" r:id="rId13"/>
    <p:sldId id="263" r:id="rId14"/>
    <p:sldId id="272" r:id="rId15"/>
    <p:sldId id="265" r:id="rId16"/>
    <p:sldId id="266" r:id="rId17"/>
    <p:sldId id="275" r:id="rId18"/>
    <p:sldId id="276" r:id="rId19"/>
    <p:sldId id="277" r:id="rId20"/>
    <p:sldId id="282" r:id="rId21"/>
    <p:sldId id="283" r:id="rId22"/>
    <p:sldId id="278" r:id="rId23"/>
    <p:sldId id="274" r:id="rId24"/>
    <p:sldId id="279" r:id="rId25"/>
    <p:sldId id="284" r:id="rId26"/>
    <p:sldId id="285" r:id="rId27"/>
    <p:sldId id="286" r:id="rId28"/>
    <p:sldId id="280" r:id="rId29"/>
    <p:sldId id="287" r:id="rId30"/>
    <p:sldId id="281" r:id="rId31"/>
    <p:sldId id="273" r:id="rId32"/>
    <p:sldId id="288" r:id="rId33"/>
    <p:sldId id="289"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10" d="100"/>
          <a:sy n="110" d="100"/>
        </p:scale>
        <p:origin x="576" y="108"/>
      </p:cViewPr>
      <p:guideLst/>
    </p:cSldViewPr>
  </p:slideViewPr>
  <p:notesTextViewPr>
    <p:cViewPr>
      <p:scale>
        <a:sx n="1" d="1"/>
        <a:sy n="1" d="1"/>
      </p:scale>
      <p:origin x="0" y="0"/>
    </p:cViewPr>
  </p:notesTextViewPr>
  <p:notesViewPr>
    <p:cSldViewPr snapToGrid="0">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89B184-7081-4983-A7A1-A4D1B2AD9B71}" type="datetimeFigureOut">
              <a:rPr lang="en-US" smtClean="0"/>
              <a:t>10/24/2018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783FFE-882D-438D-B2D0-A2316562AE9B}" type="slidenum">
              <a:rPr lang="en-US" smtClean="0"/>
              <a:t>‹#›</a:t>
            </a:fld>
            <a:endParaRPr lang="en-US"/>
          </a:p>
        </p:txBody>
      </p:sp>
    </p:spTree>
    <p:extLst>
      <p:ext uri="{BB962C8B-B14F-4D97-AF65-F5344CB8AC3E}">
        <p14:creationId xmlns:p14="http://schemas.microsoft.com/office/powerpoint/2010/main" val="1722477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 a selfie with the room and post it </a:t>
            </a:r>
            <a:r>
              <a:rPr lang="en-US" smtClean="0"/>
              <a:t>on Twitter!</a:t>
            </a:r>
            <a:endParaRPr lang="en-US"/>
          </a:p>
        </p:txBody>
      </p:sp>
      <p:sp>
        <p:nvSpPr>
          <p:cNvPr id="4" name="Slide Number Placeholder 3"/>
          <p:cNvSpPr>
            <a:spLocks noGrp="1"/>
          </p:cNvSpPr>
          <p:nvPr>
            <p:ph type="sldNum" sz="quarter" idx="10"/>
          </p:nvPr>
        </p:nvSpPr>
        <p:spPr/>
        <p:txBody>
          <a:bodyPr/>
          <a:lstStyle/>
          <a:p>
            <a:fld id="{A3783FFE-882D-438D-B2D0-A2316562AE9B}" type="slidenum">
              <a:rPr lang="en-US" smtClean="0"/>
              <a:t>1</a:t>
            </a:fld>
            <a:endParaRPr lang="en-US"/>
          </a:p>
        </p:txBody>
      </p:sp>
    </p:spTree>
    <p:extLst>
      <p:ext uri="{BB962C8B-B14F-4D97-AF65-F5344CB8AC3E}">
        <p14:creationId xmlns:p14="http://schemas.microsoft.com/office/powerpoint/2010/main" val="3059210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Who</a:t>
            </a:r>
            <a:r>
              <a:rPr lang="en-US" baseline="0" dirty="0" smtClean="0"/>
              <a:t> has read C. S. Lewis’s book, </a:t>
            </a:r>
            <a:r>
              <a:rPr lang="en-US" i="1" baseline="0" dirty="0" smtClean="0"/>
              <a:t>The Great Divorce</a:t>
            </a:r>
            <a:r>
              <a:rPr lang="en-US" i="0" baseline="0" dirty="0" smtClean="0"/>
              <a:t>? Summary…</a:t>
            </a:r>
            <a:br>
              <a:rPr lang="en-US" i="0" baseline="0" dirty="0" smtClean="0"/>
            </a:br>
            <a:r>
              <a:rPr lang="en-US" i="0" baseline="0" dirty="0" smtClean="0"/>
              <a:t>Bus ride out of Grey Town takes souls to visit what could become heaven if they chose to stick around long enough. One of the stories teaches a lesson about when a ghost surrendered his earthly desire, he could become more beautiful, more powerful, and more loving than thought possible. Similarly, we don’t have to believe that because we’re creative people, we can only live in a right brain world. I’m going to be your tour guide into the left brain world and talk about organization. If you choose to stay around and surrender to a little bit of focus and organization, you’re writing can become more beautiful, more powerful, and more complete than you thought possible.</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2</a:t>
            </a:fld>
            <a:endParaRPr lang="en-US"/>
          </a:p>
        </p:txBody>
      </p:sp>
    </p:spTree>
    <p:extLst>
      <p:ext uri="{BB962C8B-B14F-4D97-AF65-F5344CB8AC3E}">
        <p14:creationId xmlns:p14="http://schemas.microsoft.com/office/powerpoint/2010/main" val="3105046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was once called a Certified </a:t>
            </a:r>
            <a:r>
              <a:rPr lang="en-US" baseline="0" dirty="0" err="1" smtClean="0"/>
              <a:t>Scrummaster</a:t>
            </a:r>
            <a:r>
              <a:rPr lang="en-US" baseline="0" dirty="0" smtClean="0"/>
              <a:t>, which is a software development project manager. It combines visual with project tracking. This is with my brother as we designed a dashboard for project statuses.</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3</a:t>
            </a:fld>
            <a:endParaRPr lang="en-US"/>
          </a:p>
        </p:txBody>
      </p:sp>
    </p:spTree>
    <p:extLst>
      <p:ext uri="{BB962C8B-B14F-4D97-AF65-F5344CB8AC3E}">
        <p14:creationId xmlns:p14="http://schemas.microsoft.com/office/powerpoint/2010/main" val="4053711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worked with software developers and testers. This</a:t>
            </a:r>
            <a:r>
              <a:rPr lang="en-US" baseline="0" dirty="0" smtClean="0"/>
              <a:t> was a Halloween meeting.</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4</a:t>
            </a:fld>
            <a:endParaRPr lang="en-US"/>
          </a:p>
        </p:txBody>
      </p:sp>
    </p:spTree>
    <p:extLst>
      <p:ext uri="{BB962C8B-B14F-4D97-AF65-F5344CB8AC3E}">
        <p14:creationId xmlns:p14="http://schemas.microsoft.com/office/powerpoint/2010/main" val="536280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Programmers</a:t>
            </a:r>
            <a:r>
              <a:rPr lang="en-US" baseline="0" dirty="0" smtClean="0"/>
              <a:t> are thought of a left brain folk, but we had plenty of right-brain activities like the day the network went down so we made a fort in our office.</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5</a:t>
            </a:fld>
            <a:endParaRPr lang="en-US"/>
          </a:p>
        </p:txBody>
      </p:sp>
    </p:spTree>
    <p:extLst>
      <p:ext uri="{BB962C8B-B14F-4D97-AF65-F5344CB8AC3E}">
        <p14:creationId xmlns:p14="http://schemas.microsoft.com/office/powerpoint/2010/main" val="3249027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also like to doodle. That’s how I stayed awake in meetings. That’s my right brain coming through, right?</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6</a:t>
            </a:fld>
            <a:endParaRPr lang="en-US"/>
          </a:p>
        </p:txBody>
      </p:sp>
    </p:spTree>
    <p:extLst>
      <p:ext uri="{BB962C8B-B14F-4D97-AF65-F5344CB8AC3E}">
        <p14:creationId xmlns:p14="http://schemas.microsoft.com/office/powerpoint/2010/main" val="521171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a:t>
            </a:r>
            <a:r>
              <a:rPr lang="en-US" baseline="0" dirty="0" smtClean="0"/>
              <a:t> past three years and change I have focused on writing, quitting my IT career. These are some of the places I’ve published and companies I’ve written content for. The freelance gig has been interesting, for sure.</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7</a:t>
            </a:fld>
            <a:endParaRPr lang="en-US"/>
          </a:p>
        </p:txBody>
      </p:sp>
    </p:spTree>
    <p:extLst>
      <p:ext uri="{BB962C8B-B14F-4D97-AF65-F5344CB8AC3E}">
        <p14:creationId xmlns:p14="http://schemas.microsoft.com/office/powerpoint/2010/main" val="694965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our 7 stops we’ll take today… [read stops].</a:t>
            </a:r>
            <a:br>
              <a:rPr lang="en-US" dirty="0" smtClean="0"/>
            </a:br>
            <a:r>
              <a:rPr lang="en-US" dirty="0" smtClean="0"/>
              <a:t>For each of you, you’ll likely be more interested in one or another, but see if</a:t>
            </a:r>
            <a:r>
              <a:rPr lang="en-US" baseline="0" dirty="0" smtClean="0"/>
              <a:t> you can find a little nugget at each place.</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9</a:t>
            </a:fld>
            <a:endParaRPr lang="en-US"/>
          </a:p>
        </p:txBody>
      </p:sp>
    </p:spTree>
    <p:extLst>
      <p:ext uri="{BB962C8B-B14F-4D97-AF65-F5344CB8AC3E}">
        <p14:creationId xmlns:p14="http://schemas.microsoft.com/office/powerpoint/2010/main" val="1748242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Trello is an online tool in the cloud. It’s really flexible and very basic as well. It’s based on agile software development principles because there’s a lot of success when you take your organization and status and make it visual. You can use</a:t>
            </a:r>
            <a:r>
              <a:rPr lang="en-US" baseline="0" dirty="0" smtClean="0"/>
              <a:t> it for yourself or invite another to collaborate with you.</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11</a:t>
            </a:fld>
            <a:endParaRPr lang="en-US"/>
          </a:p>
        </p:txBody>
      </p:sp>
    </p:spTree>
    <p:extLst>
      <p:ext uri="{BB962C8B-B14F-4D97-AF65-F5344CB8AC3E}">
        <p14:creationId xmlns:p14="http://schemas.microsoft.com/office/powerpoint/2010/main" val="2019427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example is from a freelance technical writing project I did for The Church of Jesus Christ of Latter-day Saints. I set this up for myself to keep track of each knowledgebase article I was editing. Put up </a:t>
            </a:r>
            <a:r>
              <a:rPr lang="en-US" baseline="0" dirty="0" err="1" smtClean="0"/>
              <a:t>Posterboard</a:t>
            </a:r>
            <a:r>
              <a:rPr lang="en-US" baseline="0" dirty="0" smtClean="0"/>
              <a:t> example #1</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12</a:t>
            </a:fld>
            <a:endParaRPr lang="en-US"/>
          </a:p>
        </p:txBody>
      </p:sp>
    </p:spTree>
    <p:extLst>
      <p:ext uri="{BB962C8B-B14F-4D97-AF65-F5344CB8AC3E}">
        <p14:creationId xmlns:p14="http://schemas.microsoft.com/office/powerpoint/2010/main" val="2664605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used what’s called a Scrum board</a:t>
            </a:r>
            <a:r>
              <a:rPr lang="en-US" baseline="0" dirty="0" smtClean="0"/>
              <a:t> with our project teams. There were a lot of specific rules to follow for this board. We created a new one every two weeks. The pink cards are user stories, which represent a functionality in the software that the user WANTS. “As a user, I want to log in so that I can see my account information.” There were more specific rules for each user story card as well so the developers understood the expectations. Then, we created post-it notes to represent the work required to make it happen. “Create a log in screen.” “Connect to the database table with user credential information.” “Create page for incorrect login credentials.” Then, we had our columns: On Deck, In Progress, and Done. We focused on one card until all post-it notes were done, then the card was considered done and we could move to the next card. This kept us focused. For me, with my </a:t>
            </a:r>
            <a:r>
              <a:rPr lang="en-US" baseline="0" dirty="0" err="1" smtClean="0"/>
              <a:t>trello</a:t>
            </a:r>
            <a:r>
              <a:rPr lang="en-US" baseline="0" dirty="0" smtClean="0"/>
              <a:t> boards, one way I stay focused is by not allowing myself to have too many cards “in progress”. Otherwise, I’m starting a lot of things without actually finishing.</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13</a:t>
            </a:fld>
            <a:endParaRPr lang="en-US"/>
          </a:p>
        </p:txBody>
      </p:sp>
    </p:spTree>
    <p:extLst>
      <p:ext uri="{BB962C8B-B14F-4D97-AF65-F5344CB8AC3E}">
        <p14:creationId xmlns:p14="http://schemas.microsoft.com/office/powerpoint/2010/main" val="4074005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 who here will get themselves hyped up</a:t>
            </a:r>
            <a:r>
              <a:rPr lang="en-US" baseline="0" dirty="0" smtClean="0"/>
              <a:t> about finding some new places to submit their work, dive in and find these great categories that they totally have stuff for, and then, a few weeks later, you’ve forgotten what they all were? I checked out the Writer’s Market from the library a couple of years ago. I scoured through the pages and was so motivated about it! But I didn’t keep track of all my great ideas and the places I was going to submit them.</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14</a:t>
            </a:fld>
            <a:endParaRPr lang="en-US"/>
          </a:p>
        </p:txBody>
      </p:sp>
    </p:spTree>
    <p:extLst>
      <p:ext uri="{BB962C8B-B14F-4D97-AF65-F5344CB8AC3E}">
        <p14:creationId xmlns:p14="http://schemas.microsoft.com/office/powerpoint/2010/main" val="807021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is a useful board for writers who send it a lot of</a:t>
            </a:r>
            <a:r>
              <a:rPr lang="en-US" baseline="0" dirty="0" smtClean="0"/>
              <a:t> submissions to literary magazines, contests, and websites. You want to know: </a:t>
            </a:r>
            <a:r>
              <a:rPr lang="en-US" dirty="0" smtClean="0"/>
              <a:t>When is the deadline? Did I send it in? Have I heard back? Rejected? Accepted?</a:t>
            </a:r>
          </a:p>
          <a:p>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15</a:t>
            </a:fld>
            <a:endParaRPr lang="en-US"/>
          </a:p>
        </p:txBody>
      </p:sp>
    </p:spTree>
    <p:extLst>
      <p:ext uri="{BB962C8B-B14F-4D97-AF65-F5344CB8AC3E}">
        <p14:creationId xmlns:p14="http://schemas.microsoft.com/office/powerpoint/2010/main" val="2603988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you do with your rejected work? Sometimes, I try</a:t>
            </a:r>
            <a:r>
              <a:rPr lang="en-US" baseline="0" dirty="0" smtClean="0"/>
              <a:t> to find a new place to submit it. Or, I post it on my personal blog. Do something with it!</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16</a:t>
            </a:fld>
            <a:endParaRPr lang="en-US"/>
          </a:p>
        </p:txBody>
      </p:sp>
    </p:spTree>
    <p:extLst>
      <p:ext uri="{BB962C8B-B14F-4D97-AF65-F5344CB8AC3E}">
        <p14:creationId xmlns:p14="http://schemas.microsoft.com/office/powerpoint/2010/main" val="2040041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an example of the information you can put on a card. I copy the description from their website of</a:t>
            </a:r>
            <a:r>
              <a:rPr lang="en-US" baseline="0" dirty="0" smtClean="0"/>
              <a:t> what they’re looking for. I copy in a link. I also attach the link to their site’s logo because then it shows up on my card and I’m visual. You can set the due date for when submissions must be submitted. I like to use the checklist feature for listing off what I might write about to submit.</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17</a:t>
            </a:fld>
            <a:endParaRPr lang="en-US"/>
          </a:p>
        </p:txBody>
      </p:sp>
    </p:spTree>
    <p:extLst>
      <p:ext uri="{BB962C8B-B14F-4D97-AF65-F5344CB8AC3E}">
        <p14:creationId xmlns:p14="http://schemas.microsoft.com/office/powerpoint/2010/main" val="2427587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enter the due date in, you can click on a calendar link within Trello and it will display upcoming work.</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18</a:t>
            </a:fld>
            <a:endParaRPr lang="en-US"/>
          </a:p>
        </p:txBody>
      </p:sp>
    </p:spTree>
    <p:extLst>
      <p:ext uri="{BB962C8B-B14F-4D97-AF65-F5344CB8AC3E}">
        <p14:creationId xmlns:p14="http://schemas.microsoft.com/office/powerpoint/2010/main" val="2515419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I’ve been slowly working away at a memoir for a number of years. I found this journal when we moved into our house four years ago</a:t>
            </a:r>
            <a:r>
              <a:rPr lang="en-US" baseline="0" dirty="0" smtClean="0"/>
              <a:t> and didn’t realize I had page after page of possible scenes or chapters scribbled in it. The last picture is of a Civil War historical fiction I researched for about a year and a half in college. I wrote about the first 50 pages and realized it was awful and scrapped it. The thing with notebooks for me is that they get lost. The memoir notebook has all sorts of other things in it and disappeared into the trunk of my old Volvo for several years. I think it was smashed underneath a folding table and golf clubs.</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20</a:t>
            </a:fld>
            <a:endParaRPr lang="en-US"/>
          </a:p>
        </p:txBody>
      </p:sp>
    </p:spTree>
    <p:extLst>
      <p:ext uri="{BB962C8B-B14F-4D97-AF65-F5344CB8AC3E}">
        <p14:creationId xmlns:p14="http://schemas.microsoft.com/office/powerpoint/2010/main" val="389688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my monthly projects is writing social media</a:t>
            </a:r>
            <a:r>
              <a:rPr lang="en-US" baseline="0" dirty="0" smtClean="0"/>
              <a:t> content for small businesses. Sometimes, I create posts by finding an article online to share. Sometimes, I create them by finding a good picture from the stock photo library. I have a column for each client in my brainstorming board. At the top, I have one card to represent keywords I should focus on, based on keyword research.</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21</a:t>
            </a:fld>
            <a:endParaRPr lang="en-US"/>
          </a:p>
        </p:txBody>
      </p:sp>
    </p:spTree>
    <p:extLst>
      <p:ext uri="{BB962C8B-B14F-4D97-AF65-F5344CB8AC3E}">
        <p14:creationId xmlns:p14="http://schemas.microsoft.com/office/powerpoint/2010/main" val="2347840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you’re researching, you’re amassing a lot of information that you’ll likely need to find again as you get into the meat of your writing. Also, you’ll need to move things around as</a:t>
            </a:r>
            <a:r>
              <a:rPr lang="en-US" baseline="0" dirty="0" smtClean="0"/>
              <a:t> you develop a more concrete outline. That’s why I like the flexibility of Trello. For instance, you could start by researching characters and places and then begin moving cards into columns representing your story arc so you know when people get introduced or your characters arrive at a certain place in the story.</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23</a:t>
            </a:fld>
            <a:endParaRPr lang="en-US"/>
          </a:p>
        </p:txBody>
      </p:sp>
    </p:spTree>
    <p:extLst>
      <p:ext uri="{BB962C8B-B14F-4D97-AF65-F5344CB8AC3E}">
        <p14:creationId xmlns:p14="http://schemas.microsoft.com/office/powerpoint/2010/main" val="9333731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24</a:t>
            </a:fld>
            <a:endParaRPr lang="en-US"/>
          </a:p>
        </p:txBody>
      </p:sp>
    </p:spTree>
    <p:extLst>
      <p:ext uri="{BB962C8B-B14F-4D97-AF65-F5344CB8AC3E}">
        <p14:creationId xmlns:p14="http://schemas.microsoft.com/office/powerpoint/2010/main" val="1140597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Keeping track of which blog posts you want to publish and when. Is blogging dead?</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25</a:t>
            </a:fld>
            <a:endParaRPr lang="en-US"/>
          </a:p>
        </p:txBody>
      </p:sp>
    </p:spTree>
    <p:extLst>
      <p:ext uri="{BB962C8B-B14F-4D97-AF65-F5344CB8AC3E}">
        <p14:creationId xmlns:p14="http://schemas.microsoft.com/office/powerpoint/2010/main" val="8688328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hate click-bait titles. We no longer blog</a:t>
            </a:r>
            <a:r>
              <a:rPr lang="en-US" baseline="0" dirty="0" smtClean="0"/>
              <a:t> like we did 5 years ago about what we did that weekend, but instead post it on Instagram or snapchat it.</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26</a:t>
            </a:fld>
            <a:endParaRPr lang="en-US"/>
          </a:p>
        </p:txBody>
      </p:sp>
    </p:spTree>
    <p:extLst>
      <p:ext uri="{BB962C8B-B14F-4D97-AF65-F5344CB8AC3E}">
        <p14:creationId xmlns:p14="http://schemas.microsoft.com/office/powerpoint/2010/main" val="1052760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Sometimes, the greatest challenge isn’t creating content… it’s the OTHER related tasks: brainstorming, scheduling,</a:t>
            </a:r>
            <a:r>
              <a:rPr lang="en-US" baseline="0" dirty="0" smtClean="0"/>
              <a:t> keeping track of it all, even coordinating the moving parts</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27</a:t>
            </a:fld>
            <a:endParaRPr lang="en-US"/>
          </a:p>
        </p:txBody>
      </p:sp>
    </p:spTree>
    <p:extLst>
      <p:ext uri="{BB962C8B-B14F-4D97-AF65-F5344CB8AC3E}">
        <p14:creationId xmlns:p14="http://schemas.microsoft.com/office/powerpoint/2010/main" val="2608475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Venues: attach pictures, color code it with which ones you like most, put down contact information, location, parking, size, etc.</a:t>
            </a:r>
            <a:br>
              <a:rPr lang="en-US" dirty="0" smtClean="0"/>
            </a:br>
            <a:r>
              <a:rPr lang="en-US" dirty="0" smtClean="0"/>
              <a:t>Dates: Keep track of your own personal dates such as vacation, then</a:t>
            </a:r>
            <a:r>
              <a:rPr lang="en-US" baseline="0" dirty="0" smtClean="0"/>
              <a:t> put in dates of events. When you switch to calendar, you’ll see them all.</a:t>
            </a:r>
            <a:br>
              <a:rPr lang="en-US" baseline="0" dirty="0" smtClean="0"/>
            </a:br>
            <a:r>
              <a:rPr lang="en-US" baseline="0" dirty="0" smtClean="0"/>
              <a:t>Food: which venues can you provide food and what cool little business can you partner with?</a:t>
            </a:r>
            <a:br>
              <a:rPr lang="en-US" baseline="0" dirty="0" smtClean="0"/>
            </a:br>
            <a:r>
              <a:rPr lang="en-US" baseline="0" dirty="0" smtClean="0"/>
              <a:t>Advertising can include the actual graphic design on the card, social media, media alerts, and on.</a:t>
            </a:r>
          </a:p>
          <a:p>
            <a:r>
              <a:rPr lang="en-US" baseline="0" dirty="0" smtClean="0"/>
              <a:t>What are you going to sign inside your books? Some clever phrases that relate to your book are good to think up ahead of time.</a:t>
            </a:r>
          </a:p>
          <a:p>
            <a:r>
              <a:rPr lang="en-US" baseline="0" dirty="0" smtClean="0"/>
              <a:t>Other columns might include a shopping list and people to send thank you cards to.</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29</a:t>
            </a:fld>
            <a:endParaRPr lang="en-US"/>
          </a:p>
        </p:txBody>
      </p:sp>
    </p:spTree>
    <p:extLst>
      <p:ext uri="{BB962C8B-B14F-4D97-AF65-F5344CB8AC3E}">
        <p14:creationId xmlns:p14="http://schemas.microsoft.com/office/powerpoint/2010/main" val="20314623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hit the 50k</a:t>
            </a:r>
            <a:r>
              <a:rPr lang="en-US" baseline="0" dirty="0" smtClean="0"/>
              <a:t> word count, you need to write 1,667 a DAY in November. Can you do it? You could even add due dates to each card so you can see which ones are “late” if you start to fall behind. Then, you’ll have to disappear for the weekend and play catchup. What’s your favorite drink to sip on while you write? I’m a fan of Dr. Pepper Ten with Coconut Creamer mixed in</a:t>
            </a:r>
            <a:endParaRPr lang="en-US" dirty="0"/>
          </a:p>
        </p:txBody>
      </p:sp>
      <p:sp>
        <p:nvSpPr>
          <p:cNvPr id="4" name="Slide Number Placeholder 3"/>
          <p:cNvSpPr>
            <a:spLocks noGrp="1"/>
          </p:cNvSpPr>
          <p:nvPr>
            <p:ph type="sldNum" sz="quarter" idx="10"/>
          </p:nvPr>
        </p:nvSpPr>
        <p:spPr/>
        <p:txBody>
          <a:bodyPr/>
          <a:lstStyle/>
          <a:p>
            <a:fld id="{A3783FFE-882D-438D-B2D0-A2316562AE9B}" type="slidenum">
              <a:rPr lang="en-US" smtClean="0"/>
              <a:t>32</a:t>
            </a:fld>
            <a:endParaRPr lang="en-US"/>
          </a:p>
        </p:txBody>
      </p:sp>
    </p:spTree>
    <p:extLst>
      <p:ext uri="{BB962C8B-B14F-4D97-AF65-F5344CB8AC3E}">
        <p14:creationId xmlns:p14="http://schemas.microsoft.com/office/powerpoint/2010/main" val="116515289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10/24/2018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10/24/2018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10/24/2018</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10/24/2018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10/24/2018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10/24/2018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10/24/2018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10/24/2018</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10/24/2018</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10/24/2018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10/24/2018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10/24/2018</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jp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38.JPG"/></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800" dirty="0" smtClean="0"/>
              <a:t>Organize your writing craft using </a:t>
            </a:r>
            <a:r>
              <a:rPr lang="en-US" sz="8800" dirty="0" err="1" smtClean="0">
                <a:solidFill>
                  <a:srgbClr val="00B0F0"/>
                </a:solidFill>
              </a:rPr>
              <a:t>trello</a:t>
            </a:r>
            <a:endParaRPr lang="en-US" sz="8800" dirty="0">
              <a:solidFill>
                <a:srgbClr val="00B0F0"/>
              </a:solidFill>
            </a:endParaRPr>
          </a:p>
        </p:txBody>
      </p:sp>
      <p:sp>
        <p:nvSpPr>
          <p:cNvPr id="3" name="Subtitle 2"/>
          <p:cNvSpPr>
            <a:spLocks noGrp="1"/>
          </p:cNvSpPr>
          <p:nvPr>
            <p:ph type="subTitle" idx="1"/>
          </p:nvPr>
        </p:nvSpPr>
        <p:spPr/>
        <p:txBody>
          <a:bodyPr/>
          <a:lstStyle/>
          <a:p>
            <a:r>
              <a:rPr lang="en-US" dirty="0" smtClean="0"/>
              <a:t>Lauren C. Elkins</a:t>
            </a:r>
          </a:p>
        </p:txBody>
      </p:sp>
      <p:sp>
        <p:nvSpPr>
          <p:cNvPr id="4" name="TextBox 3"/>
          <p:cNvSpPr txBox="1"/>
          <p:nvPr/>
        </p:nvSpPr>
        <p:spPr>
          <a:xfrm>
            <a:off x="8266611" y="5791200"/>
            <a:ext cx="2751909" cy="646331"/>
          </a:xfrm>
          <a:prstGeom prst="rect">
            <a:avLst/>
          </a:prstGeom>
          <a:noFill/>
        </p:spPr>
        <p:txBody>
          <a:bodyPr wrap="square" rtlCol="0">
            <a:spAutoFit/>
          </a:bodyPr>
          <a:lstStyle/>
          <a:p>
            <a:r>
              <a:rPr lang="en-US" dirty="0" smtClean="0"/>
              <a:t>Twitter: @</a:t>
            </a:r>
            <a:r>
              <a:rPr lang="en-US" dirty="0" err="1" smtClean="0"/>
              <a:t>laurencelkins</a:t>
            </a:r>
            <a:endParaRPr lang="en-US" dirty="0" smtClean="0"/>
          </a:p>
          <a:p>
            <a:r>
              <a:rPr lang="en-US" dirty="0" smtClean="0"/>
              <a:t>#Trello4Writers</a:t>
            </a:r>
            <a:endParaRPr lang="en-US" dirty="0"/>
          </a:p>
        </p:txBody>
      </p:sp>
    </p:spTree>
    <p:extLst>
      <p:ext uri="{BB962C8B-B14F-4D97-AF65-F5344CB8AC3E}">
        <p14:creationId xmlns:p14="http://schemas.microsoft.com/office/powerpoint/2010/main" val="36490312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 ride to the left brain</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30880" y="2120900"/>
            <a:ext cx="4136590" cy="4051300"/>
          </a:xfrm>
        </p:spPr>
      </p:pic>
    </p:spTree>
    <p:extLst>
      <p:ext uri="{BB962C8B-B14F-4D97-AF65-F5344CB8AC3E}">
        <p14:creationId xmlns:p14="http://schemas.microsoft.com/office/powerpoint/2010/main" val="3086495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tour guide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60219" y="1812323"/>
            <a:ext cx="8131132" cy="4585673"/>
          </a:xfrm>
        </p:spPr>
      </p:pic>
    </p:spTree>
    <p:extLst>
      <p:ext uri="{BB962C8B-B14F-4D97-AF65-F5344CB8AC3E}">
        <p14:creationId xmlns:p14="http://schemas.microsoft.com/office/powerpoint/2010/main" val="16477174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78011" y="618352"/>
            <a:ext cx="9844216" cy="5537372"/>
          </a:xfrm>
        </p:spPr>
      </p:pic>
    </p:spTree>
    <p:extLst>
      <p:ext uri="{BB962C8B-B14F-4D97-AF65-F5344CB8AC3E}">
        <p14:creationId xmlns:p14="http://schemas.microsoft.com/office/powerpoint/2010/main" val="36208943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3671" y="201211"/>
            <a:ext cx="10600447" cy="5962751"/>
          </a:xfrm>
        </p:spPr>
      </p:pic>
    </p:spTree>
    <p:extLst>
      <p:ext uri="{BB962C8B-B14F-4D97-AF65-F5344CB8AC3E}">
        <p14:creationId xmlns:p14="http://schemas.microsoft.com/office/powerpoint/2010/main" val="24077439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4731" y="409575"/>
            <a:ext cx="2113667" cy="268193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7881" y="2157025"/>
            <a:ext cx="5810250" cy="459105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471" y="409575"/>
            <a:ext cx="3028950" cy="542925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7881" y="0"/>
            <a:ext cx="1844569" cy="2040926"/>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9697" y="4591526"/>
            <a:ext cx="2061904" cy="2156549"/>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64154" y="409575"/>
            <a:ext cx="3729943" cy="1222932"/>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08231" y="3530004"/>
            <a:ext cx="2422310" cy="2911728"/>
          </a:xfrm>
          <a:prstGeom prst="rect">
            <a:avLst/>
          </a:prstGeom>
        </p:spPr>
      </p:pic>
    </p:spTree>
    <p:extLst>
      <p:ext uri="{BB962C8B-B14F-4D97-AF65-F5344CB8AC3E}">
        <p14:creationId xmlns:p14="http://schemas.microsoft.com/office/powerpoint/2010/main" val="24116158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9499"/>
          <a:stretch/>
        </p:blipFill>
        <p:spPr>
          <a:xfrm rot="5400000">
            <a:off x="474791" y="571418"/>
            <a:ext cx="3945237" cy="3675620"/>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8844" r="10448" b="5897"/>
          <a:stretch/>
        </p:blipFill>
        <p:spPr>
          <a:xfrm rot="5400000">
            <a:off x="41961" y="3344819"/>
            <a:ext cx="3006807" cy="2629415"/>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6593" t="19361" b="2871"/>
          <a:stretch/>
        </p:blipFill>
        <p:spPr>
          <a:xfrm>
            <a:off x="2975405" y="1574458"/>
            <a:ext cx="5329881" cy="3328087"/>
          </a:xfrm>
          <a:prstGeom prst="rect">
            <a:avLst/>
          </a:prstGeom>
        </p:spPr>
      </p:pic>
      <p:pic>
        <p:nvPicPr>
          <p:cNvPr id="5" name="Picture 4"/>
          <p:cNvPicPr>
            <a:picLocks noChangeAspect="1"/>
          </p:cNvPicPr>
          <p:nvPr/>
        </p:nvPicPr>
        <p:blipFill>
          <a:blip r:embed="rId6"/>
          <a:stretch>
            <a:fillRect/>
          </a:stretch>
        </p:blipFill>
        <p:spPr>
          <a:xfrm>
            <a:off x="9226894" y="533143"/>
            <a:ext cx="1943100" cy="1162050"/>
          </a:xfrm>
          <a:prstGeom prst="rect">
            <a:avLst/>
          </a:prstGeom>
        </p:spPr>
      </p:pic>
      <p:pic>
        <p:nvPicPr>
          <p:cNvPr id="6" name="Picture 5"/>
          <p:cNvPicPr>
            <a:picLocks noChangeAspect="1"/>
          </p:cNvPicPr>
          <p:nvPr/>
        </p:nvPicPr>
        <p:blipFill>
          <a:blip r:embed="rId7"/>
          <a:stretch>
            <a:fillRect/>
          </a:stretch>
        </p:blipFill>
        <p:spPr>
          <a:xfrm>
            <a:off x="8538389" y="2261801"/>
            <a:ext cx="3171825" cy="571500"/>
          </a:xfrm>
          <a:prstGeom prst="rect">
            <a:avLst/>
          </a:prstGeom>
        </p:spPr>
      </p:pic>
      <p:pic>
        <p:nvPicPr>
          <p:cNvPr id="7" name="Picture 6"/>
          <p:cNvPicPr>
            <a:picLocks noChangeAspect="1"/>
          </p:cNvPicPr>
          <p:nvPr/>
        </p:nvPicPr>
        <p:blipFill>
          <a:blip r:embed="rId8"/>
          <a:stretch>
            <a:fillRect/>
          </a:stretch>
        </p:blipFill>
        <p:spPr>
          <a:xfrm>
            <a:off x="9448026" y="3238501"/>
            <a:ext cx="1352550" cy="542925"/>
          </a:xfrm>
          <a:prstGeom prst="rect">
            <a:avLst/>
          </a:prstGeom>
        </p:spPr>
      </p:pic>
      <p:pic>
        <p:nvPicPr>
          <p:cNvPr id="8" name="Picture 7"/>
          <p:cNvPicPr>
            <a:picLocks noChangeAspect="1"/>
          </p:cNvPicPr>
          <p:nvPr/>
        </p:nvPicPr>
        <p:blipFill>
          <a:blip r:embed="rId9"/>
          <a:stretch>
            <a:fillRect/>
          </a:stretch>
        </p:blipFill>
        <p:spPr>
          <a:xfrm>
            <a:off x="9122119" y="4264238"/>
            <a:ext cx="2047875" cy="790575"/>
          </a:xfrm>
          <a:prstGeom prst="rect">
            <a:avLst/>
          </a:prstGeom>
        </p:spPr>
      </p:pic>
    </p:spTree>
    <p:extLst>
      <p:ext uri="{BB962C8B-B14F-4D97-AF65-F5344CB8AC3E}">
        <p14:creationId xmlns:p14="http://schemas.microsoft.com/office/powerpoint/2010/main" val="24683128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0994" y="1367245"/>
            <a:ext cx="2943840" cy="2883142"/>
          </a:xfrm>
          <a:prstGeom prst="rect">
            <a:avLst/>
          </a:prstGeom>
        </p:spPr>
      </p:pic>
      <p:sp>
        <p:nvSpPr>
          <p:cNvPr id="3" name="Title 2"/>
          <p:cNvSpPr>
            <a:spLocks noGrp="1"/>
          </p:cNvSpPr>
          <p:nvPr>
            <p:ph type="title"/>
          </p:nvPr>
        </p:nvSpPr>
        <p:spPr/>
        <p:txBody>
          <a:bodyPr/>
          <a:lstStyle/>
          <a:p>
            <a:r>
              <a:rPr lang="en-US" dirty="0" smtClean="0"/>
              <a:t>Bus route</a:t>
            </a:r>
            <a:endParaRPr lang="en-US" dirty="0"/>
          </a:p>
        </p:txBody>
      </p:sp>
      <p:sp>
        <p:nvSpPr>
          <p:cNvPr id="4" name="Text Placeholder 3"/>
          <p:cNvSpPr>
            <a:spLocks noGrp="1"/>
          </p:cNvSpPr>
          <p:nvPr>
            <p:ph type="body" idx="1"/>
          </p:nvPr>
        </p:nvSpPr>
        <p:spPr/>
        <p:txBody>
          <a:bodyPr/>
          <a:lstStyle/>
          <a:p>
            <a:r>
              <a:rPr lang="en-US" dirty="0" smtClean="0"/>
              <a:t>Where are we going to go?</a:t>
            </a:r>
            <a:endParaRPr lang="en-US" dirty="0"/>
          </a:p>
        </p:txBody>
      </p:sp>
    </p:spTree>
    <p:extLst>
      <p:ext uri="{BB962C8B-B14F-4D97-AF65-F5344CB8AC3E}">
        <p14:creationId xmlns:p14="http://schemas.microsoft.com/office/powerpoint/2010/main" val="2510053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stops on our left brain ride</a:t>
            </a:r>
            <a:endParaRPr lang="en-US" dirty="0"/>
          </a:p>
        </p:txBody>
      </p:sp>
      <p:sp>
        <p:nvSpPr>
          <p:cNvPr id="3" name="Content Placeholder 2"/>
          <p:cNvSpPr>
            <a:spLocks noGrp="1"/>
          </p:cNvSpPr>
          <p:nvPr>
            <p:ph idx="1"/>
          </p:nvPr>
        </p:nvSpPr>
        <p:spPr/>
        <p:txBody>
          <a:bodyPr/>
          <a:lstStyle/>
          <a:p>
            <a:r>
              <a:rPr lang="en-US" dirty="0" smtClean="0"/>
              <a:t>What is Trello?</a:t>
            </a:r>
          </a:p>
          <a:p>
            <a:r>
              <a:rPr lang="en-US" dirty="0" smtClean="0"/>
              <a:t>Tracking Submissions</a:t>
            </a:r>
          </a:p>
          <a:p>
            <a:r>
              <a:rPr lang="en-US" dirty="0" smtClean="0"/>
              <a:t>Brainstorming Board</a:t>
            </a:r>
          </a:p>
          <a:p>
            <a:r>
              <a:rPr lang="en-US" dirty="0" smtClean="0"/>
              <a:t>Research Board</a:t>
            </a:r>
          </a:p>
          <a:p>
            <a:r>
              <a:rPr lang="en-US" dirty="0" smtClean="0"/>
              <a:t>Editorial Calendar</a:t>
            </a:r>
          </a:p>
          <a:p>
            <a:r>
              <a:rPr lang="en-US" dirty="0" smtClean="0"/>
              <a:t>Book Launch Planner</a:t>
            </a:r>
          </a:p>
          <a:p>
            <a:r>
              <a:rPr lang="en-US" dirty="0" err="1" smtClean="0"/>
              <a:t>NaNoWriMo</a:t>
            </a:r>
            <a:r>
              <a:rPr lang="en-US" dirty="0" smtClean="0"/>
              <a:t> Board</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2703" y="1911754"/>
            <a:ext cx="5525015" cy="4033261"/>
          </a:xfrm>
          <a:prstGeom prst="rect">
            <a:avLst/>
          </a:prstGeom>
        </p:spPr>
      </p:pic>
    </p:spTree>
    <p:extLst>
      <p:ext uri="{BB962C8B-B14F-4D97-AF65-F5344CB8AC3E}">
        <p14:creationId xmlns:p14="http://schemas.microsoft.com/office/powerpoint/2010/main" val="16691054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stop: what is </a:t>
            </a:r>
            <a:r>
              <a:rPr lang="en-US" dirty="0" err="1" smtClean="0"/>
              <a:t>trello</a:t>
            </a:r>
            <a:r>
              <a:rPr lang="en-US" dirty="0"/>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9448" y="3422468"/>
            <a:ext cx="3014358" cy="2952206"/>
          </a:xfrm>
          <a:prstGeom prst="rect">
            <a:avLst/>
          </a:prstGeom>
        </p:spPr>
      </p:pic>
    </p:spTree>
    <p:extLst>
      <p:ext uri="{BB962C8B-B14F-4D97-AF65-F5344CB8AC3E}">
        <p14:creationId xmlns:p14="http://schemas.microsoft.com/office/powerpoint/2010/main" val="19915137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Trello Board Basics</a:t>
            </a:r>
            <a:endParaRPr lang="en-US" dirty="0"/>
          </a:p>
        </p:txBody>
      </p:sp>
      <p:sp>
        <p:nvSpPr>
          <p:cNvPr id="3" name="Content Placeholder 2"/>
          <p:cNvSpPr>
            <a:spLocks noGrp="1"/>
          </p:cNvSpPr>
          <p:nvPr>
            <p:ph idx="1"/>
          </p:nvPr>
        </p:nvSpPr>
        <p:spPr>
          <a:xfrm>
            <a:off x="862913" y="2036805"/>
            <a:ext cx="6711696" cy="5020056"/>
          </a:xfrm>
        </p:spPr>
        <p:txBody>
          <a:bodyPr/>
          <a:lstStyle/>
          <a:p>
            <a:r>
              <a:rPr lang="en-US" dirty="0" smtClean="0"/>
              <a:t>A visual way for tracking projects</a:t>
            </a:r>
          </a:p>
          <a:p>
            <a:r>
              <a:rPr lang="en-US" dirty="0" smtClean="0"/>
              <a:t>Flexible and customizable</a:t>
            </a:r>
          </a:p>
          <a:p>
            <a:r>
              <a:rPr lang="en-US" dirty="0" smtClean="0"/>
              <a:t>Collaborate with others</a:t>
            </a:r>
          </a:p>
          <a:p>
            <a:r>
              <a:rPr lang="en-US" dirty="0" smtClean="0"/>
              <a:t>Make it as simple or complex as you like</a:t>
            </a:r>
          </a:p>
          <a:p>
            <a:r>
              <a:rPr lang="en-US" dirty="0" smtClean="0"/>
              <a:t>Create columns, then begin adding cards</a:t>
            </a:r>
          </a:p>
        </p:txBody>
      </p:sp>
      <p:sp>
        <p:nvSpPr>
          <p:cNvPr id="4" name="Text Placeholder 3"/>
          <p:cNvSpPr>
            <a:spLocks noGrp="1"/>
          </p:cNvSpPr>
          <p:nvPr>
            <p:ph type="body" sz="half" idx="2"/>
          </p:nvPr>
        </p:nvSpPr>
        <p:spPr/>
        <p:txBody>
          <a:bodyPr/>
          <a:lstStyle/>
          <a:p>
            <a:r>
              <a:rPr lang="en-US" dirty="0" smtClean="0"/>
              <a:t>It’s FREE!!!!!!</a:t>
            </a:r>
            <a:endParaRPr lang="en-US" dirty="0"/>
          </a:p>
        </p:txBody>
      </p:sp>
    </p:spTree>
    <p:extLst>
      <p:ext uri="{BB962C8B-B14F-4D97-AF65-F5344CB8AC3E}">
        <p14:creationId xmlns:p14="http://schemas.microsoft.com/office/powerpoint/2010/main" val="11658515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9640" y="404599"/>
            <a:ext cx="3200400" cy="1055679"/>
          </a:xfrm>
        </p:spPr>
        <p:txBody>
          <a:bodyPr/>
          <a:lstStyle/>
          <a:p>
            <a:r>
              <a:rPr lang="en-US" dirty="0" smtClean="0"/>
              <a:t>Trello Board Basics</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0254" y="2008142"/>
            <a:ext cx="10733516" cy="4170235"/>
          </a:xfrm>
        </p:spPr>
      </p:pic>
      <p:sp>
        <p:nvSpPr>
          <p:cNvPr id="4" name="Text Placeholder 3"/>
          <p:cNvSpPr>
            <a:spLocks noGrp="1"/>
          </p:cNvSpPr>
          <p:nvPr>
            <p:ph type="body" sz="half" idx="2"/>
          </p:nvPr>
        </p:nvSpPr>
        <p:spPr>
          <a:xfrm>
            <a:off x="8549640" y="1460278"/>
            <a:ext cx="3200400" cy="3291840"/>
          </a:xfrm>
        </p:spPr>
        <p:txBody>
          <a:bodyPr/>
          <a:lstStyle/>
          <a:p>
            <a:r>
              <a:rPr lang="en-US" dirty="0" smtClean="0"/>
              <a:t>The flexibility of columns and cards</a:t>
            </a:r>
            <a:endParaRPr lang="en-US" dirty="0"/>
          </a:p>
        </p:txBody>
      </p:sp>
    </p:spTree>
    <p:extLst>
      <p:ext uri="{BB962C8B-B14F-4D97-AF65-F5344CB8AC3E}">
        <p14:creationId xmlns:p14="http://schemas.microsoft.com/office/powerpoint/2010/main" val="13215680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Trello Board Basics</a:t>
            </a:r>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l="15944" r="15944"/>
          <a:stretch>
            <a:fillRect/>
          </a:stretch>
        </p:blipFill>
        <p:spPr/>
      </p:pic>
      <p:sp>
        <p:nvSpPr>
          <p:cNvPr id="4" name="Text Placeholder 3"/>
          <p:cNvSpPr>
            <a:spLocks noGrp="1"/>
          </p:cNvSpPr>
          <p:nvPr>
            <p:ph type="body" sz="half" idx="2"/>
          </p:nvPr>
        </p:nvSpPr>
        <p:spPr/>
        <p:txBody>
          <a:bodyPr/>
          <a:lstStyle/>
          <a:p>
            <a:r>
              <a:rPr lang="en-US" dirty="0" smtClean="0"/>
              <a:t>Task board tool</a:t>
            </a:r>
            <a:endParaRPr lang="en-US" dirty="0"/>
          </a:p>
        </p:txBody>
      </p:sp>
    </p:spTree>
    <p:extLst>
      <p:ext uri="{BB962C8B-B14F-4D97-AF65-F5344CB8AC3E}">
        <p14:creationId xmlns:p14="http://schemas.microsoft.com/office/powerpoint/2010/main" val="35992706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stop: tracking submissions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5862" y="3291404"/>
            <a:ext cx="2969898" cy="2908663"/>
          </a:xfrm>
          <a:prstGeom prst="rect">
            <a:avLst/>
          </a:prstGeom>
        </p:spPr>
      </p:pic>
    </p:spTree>
    <p:extLst>
      <p:ext uri="{BB962C8B-B14F-4D97-AF65-F5344CB8AC3E}">
        <p14:creationId xmlns:p14="http://schemas.microsoft.com/office/powerpoint/2010/main" val="14202003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submissions</a:t>
            </a:r>
            <a:endParaRPr lang="en-US" dirty="0"/>
          </a:p>
        </p:txBody>
      </p:sp>
      <p:sp>
        <p:nvSpPr>
          <p:cNvPr id="4" name="Text Placeholder 3"/>
          <p:cNvSpPr>
            <a:spLocks noGrp="1"/>
          </p:cNvSpPr>
          <p:nvPr>
            <p:ph type="body" sz="half" idx="2"/>
          </p:nvPr>
        </p:nvSpPr>
        <p:spPr/>
        <p:txBody>
          <a:bodyPr/>
          <a:lstStyle/>
          <a:p>
            <a:r>
              <a:rPr lang="en-US" dirty="0" smtClean="0"/>
              <a:t>Use more than </a:t>
            </a:r>
            <a:r>
              <a:rPr lang="en-US" dirty="0" err="1" smtClean="0"/>
              <a:t>Submittable</a:t>
            </a:r>
            <a:endParaRPr lang="en-US" dirty="0"/>
          </a:p>
        </p:txBody>
      </p:sp>
      <p:pic>
        <p:nvPicPr>
          <p:cNvPr id="9" name="Picture Placeholder 8"/>
          <p:cNvPicPr>
            <a:picLocks noGrp="1" noChangeAspect="1"/>
          </p:cNvPicPr>
          <p:nvPr>
            <p:ph type="pic" idx="1"/>
          </p:nvPr>
        </p:nvPicPr>
        <p:blipFill>
          <a:blip r:embed="rId3">
            <a:extLst>
              <a:ext uri="{28A0092B-C50C-407E-A947-70E740481C1C}">
                <a14:useLocalDpi xmlns:a14="http://schemas.microsoft.com/office/drawing/2010/main" val="0"/>
              </a:ext>
            </a:extLst>
          </a:blip>
          <a:srcRect t="6407" b="6407"/>
          <a:stretch>
            <a:fillRect/>
          </a:stretch>
        </p:blipFill>
        <p:spPr/>
      </p:pic>
    </p:spTree>
    <p:extLst>
      <p:ext uri="{BB962C8B-B14F-4D97-AF65-F5344CB8AC3E}">
        <p14:creationId xmlns:p14="http://schemas.microsoft.com/office/powerpoint/2010/main" val="31590493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submissions</a:t>
            </a:r>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005" b="1005"/>
          <a:stretch>
            <a:fillRect/>
          </a:stretch>
        </p:blipFill>
        <p:spPr/>
      </p:pic>
      <p:sp>
        <p:nvSpPr>
          <p:cNvPr id="4" name="Text Placeholder 3"/>
          <p:cNvSpPr>
            <a:spLocks noGrp="1"/>
          </p:cNvSpPr>
          <p:nvPr>
            <p:ph type="body" sz="half" idx="2"/>
          </p:nvPr>
        </p:nvSpPr>
        <p:spPr/>
        <p:txBody>
          <a:bodyPr/>
          <a:lstStyle/>
          <a:p>
            <a:r>
              <a:rPr lang="en-US" dirty="0" smtClean="0"/>
              <a:t>Columns:</a:t>
            </a:r>
          </a:p>
          <a:p>
            <a:r>
              <a:rPr lang="en-US" dirty="0" smtClean="0"/>
              <a:t>submissions possibilities</a:t>
            </a:r>
            <a:br>
              <a:rPr lang="en-US" dirty="0" smtClean="0"/>
            </a:br>
            <a:r>
              <a:rPr lang="en-US" dirty="0" smtClean="0"/>
              <a:t>draft in progress</a:t>
            </a:r>
            <a:br>
              <a:rPr lang="en-US" dirty="0" smtClean="0"/>
            </a:br>
            <a:r>
              <a:rPr lang="en-US" dirty="0" smtClean="0"/>
              <a:t>need to edit</a:t>
            </a:r>
            <a:br>
              <a:rPr lang="en-US" dirty="0" smtClean="0"/>
            </a:br>
            <a:r>
              <a:rPr lang="en-US" dirty="0" smtClean="0"/>
              <a:t>submitted</a:t>
            </a:r>
            <a:br>
              <a:rPr lang="en-US" dirty="0" smtClean="0"/>
            </a:br>
            <a:r>
              <a:rPr lang="en-US" dirty="0" smtClean="0"/>
              <a:t>rejected/accepted</a:t>
            </a:r>
            <a:br>
              <a:rPr lang="en-US" dirty="0" smtClean="0"/>
            </a:br>
            <a:r>
              <a:rPr lang="en-US" dirty="0" smtClean="0"/>
              <a:t>post on personal blog</a:t>
            </a:r>
          </a:p>
        </p:txBody>
      </p:sp>
    </p:spTree>
    <p:extLst>
      <p:ext uri="{BB962C8B-B14F-4D97-AF65-F5344CB8AC3E}">
        <p14:creationId xmlns:p14="http://schemas.microsoft.com/office/powerpoint/2010/main" val="20659838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Details of a card</a:t>
            </a:r>
            <a:endParaRPr lang="en-US" dirty="0"/>
          </a:p>
        </p:txBody>
      </p:sp>
      <p:sp>
        <p:nvSpPr>
          <p:cNvPr id="4" name="Text Placeholder 3"/>
          <p:cNvSpPr>
            <a:spLocks noGrp="1"/>
          </p:cNvSpPr>
          <p:nvPr>
            <p:ph type="body" sz="half" idx="2"/>
          </p:nvPr>
        </p:nvSpPr>
        <p:spPr/>
        <p:txBody>
          <a:bodyPr/>
          <a:lstStyle/>
          <a:p>
            <a:r>
              <a:rPr lang="en-US" dirty="0" smtClean="0"/>
              <a:t>Description, link, story ideas</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4440" y="0"/>
            <a:ext cx="5577840" cy="6858000"/>
          </a:xfrm>
          <a:prstGeom prst="rect">
            <a:avLst/>
          </a:prstGeom>
        </p:spPr>
      </p:pic>
    </p:spTree>
    <p:extLst>
      <p:ext uri="{BB962C8B-B14F-4D97-AF65-F5344CB8AC3E}">
        <p14:creationId xmlns:p14="http://schemas.microsoft.com/office/powerpoint/2010/main" val="18516912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Keeping track of due dates</a:t>
            </a:r>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4203" b="4203"/>
          <a:stretch>
            <a:fillRect/>
          </a:stretch>
        </p:blipFill>
        <p:spPr/>
      </p:pic>
      <p:sp>
        <p:nvSpPr>
          <p:cNvPr id="4" name="Text Placeholder 3"/>
          <p:cNvSpPr>
            <a:spLocks noGrp="1"/>
          </p:cNvSpPr>
          <p:nvPr>
            <p:ph type="body" sz="half" idx="2"/>
          </p:nvPr>
        </p:nvSpPr>
        <p:spPr/>
        <p:txBody>
          <a:bodyPr/>
          <a:lstStyle/>
          <a:p>
            <a:r>
              <a:rPr lang="en-US" dirty="0" smtClean="0"/>
              <a:t>Switch to the calendar view to see what’s coming up on the calendar</a:t>
            </a:r>
            <a:endParaRPr lang="en-US" dirty="0"/>
          </a:p>
        </p:txBody>
      </p:sp>
    </p:spTree>
    <p:extLst>
      <p:ext uri="{BB962C8B-B14F-4D97-AF65-F5344CB8AC3E}">
        <p14:creationId xmlns:p14="http://schemas.microsoft.com/office/powerpoint/2010/main" val="6393428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stop: Brainstorming board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2285" y="4022924"/>
            <a:ext cx="2969898" cy="2908663"/>
          </a:xfrm>
          <a:prstGeom prst="rect">
            <a:avLst/>
          </a:prstGeom>
        </p:spPr>
      </p:pic>
    </p:spTree>
    <p:extLst>
      <p:ext uri="{BB962C8B-B14F-4D97-AF65-F5344CB8AC3E}">
        <p14:creationId xmlns:p14="http://schemas.microsoft.com/office/powerpoint/2010/main" val="4593502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Notebook Brainstorming</a:t>
            </a:r>
            <a:endParaRPr lang="en-US" dirty="0"/>
          </a:p>
        </p:txBody>
      </p:sp>
      <p:pic>
        <p:nvPicPr>
          <p:cNvPr id="10" name="Content Placeholder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205576" y="2193925"/>
            <a:ext cx="2237779" cy="3978275"/>
          </a:xfrm>
        </p:spPr>
      </p:pic>
      <p:pic>
        <p:nvPicPr>
          <p:cNvPr id="9" name="Content Placeholder 8"/>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657890" y="2193925"/>
            <a:ext cx="2237779" cy="3978275"/>
          </a:xfr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9836" y="2181743"/>
            <a:ext cx="2244631" cy="3990455"/>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0948" y="2181744"/>
            <a:ext cx="2246125" cy="3990455"/>
          </a:xfrm>
          <a:prstGeom prst="rect">
            <a:avLst/>
          </a:prstGeom>
        </p:spPr>
      </p:pic>
    </p:spTree>
    <p:extLst>
      <p:ext uri="{BB962C8B-B14F-4D97-AF65-F5344CB8AC3E}">
        <p14:creationId xmlns:p14="http://schemas.microsoft.com/office/powerpoint/2010/main" val="26549275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where to find your ideas</a:t>
            </a:r>
            <a:endParaRPr lang="en-US" dirty="0"/>
          </a:p>
        </p:txBody>
      </p:sp>
      <p:sp>
        <p:nvSpPr>
          <p:cNvPr id="4" name="Text Placeholder 3"/>
          <p:cNvSpPr>
            <a:spLocks noGrp="1"/>
          </p:cNvSpPr>
          <p:nvPr>
            <p:ph type="body" sz="half" idx="2"/>
          </p:nvPr>
        </p:nvSpPr>
        <p:spPr/>
        <p:txBody>
          <a:bodyPr/>
          <a:lstStyle/>
          <a:p>
            <a:r>
              <a:rPr lang="en-US" dirty="0" smtClean="0"/>
              <a:t>A brainstorming board on Trello keeps it all saved in one place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4" y="426447"/>
            <a:ext cx="7214479" cy="5747929"/>
          </a:xfrm>
          <a:prstGeom prst="rect">
            <a:avLst/>
          </a:prstGeom>
        </p:spPr>
      </p:pic>
    </p:spTree>
    <p:extLst>
      <p:ext uri="{BB962C8B-B14F-4D97-AF65-F5344CB8AC3E}">
        <p14:creationId xmlns:p14="http://schemas.microsoft.com/office/powerpoint/2010/main" val="4960582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stop: research board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862" y="3291404"/>
            <a:ext cx="2969898" cy="2908663"/>
          </a:xfrm>
          <a:prstGeom prst="rect">
            <a:avLst/>
          </a:prstGeom>
        </p:spPr>
      </p:pic>
    </p:spTree>
    <p:extLst>
      <p:ext uri="{BB962C8B-B14F-4D97-AF65-F5344CB8AC3E}">
        <p14:creationId xmlns:p14="http://schemas.microsoft.com/office/powerpoint/2010/main" val="14498991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Board</a:t>
            </a:r>
            <a:endParaRPr lang="en-US" dirty="0"/>
          </a:p>
        </p:txBody>
      </p:sp>
      <p:sp>
        <p:nvSpPr>
          <p:cNvPr id="4" name="Text Placeholder 3"/>
          <p:cNvSpPr>
            <a:spLocks noGrp="1"/>
          </p:cNvSpPr>
          <p:nvPr>
            <p:ph type="body" sz="half" idx="2"/>
          </p:nvPr>
        </p:nvSpPr>
        <p:spPr/>
        <p:txBody>
          <a:bodyPr/>
          <a:lstStyle/>
          <a:p>
            <a:r>
              <a:rPr lang="en-US" dirty="0" smtClean="0"/>
              <a:t>Keep track of it all in one place</a:t>
            </a:r>
          </a:p>
          <a:p>
            <a:r>
              <a:rPr lang="en-US" dirty="0" smtClean="0"/>
              <a:t>Re-structure and plan ad-hoc</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603" y="1014851"/>
            <a:ext cx="7656699" cy="4822069"/>
          </a:xfrm>
          <a:prstGeom prst="rect">
            <a:avLst/>
          </a:prstGeom>
        </p:spPr>
      </p:pic>
    </p:spTree>
    <p:extLst>
      <p:ext uri="{BB962C8B-B14F-4D97-AF65-F5344CB8AC3E}">
        <p14:creationId xmlns:p14="http://schemas.microsoft.com/office/powerpoint/2010/main" val="27959742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stop: editorial calendar</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5862" y="3291404"/>
            <a:ext cx="2969898" cy="2908663"/>
          </a:xfrm>
          <a:prstGeom prst="rect">
            <a:avLst/>
          </a:prstGeom>
        </p:spPr>
      </p:pic>
    </p:spTree>
    <p:extLst>
      <p:ext uri="{BB962C8B-B14F-4D97-AF65-F5344CB8AC3E}">
        <p14:creationId xmlns:p14="http://schemas.microsoft.com/office/powerpoint/2010/main" val="5287494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calendar on the wall or in the cloud?</a:t>
            </a:r>
            <a:endParaRPr lang="en-US" dirty="0"/>
          </a:p>
        </p:txBody>
      </p:sp>
      <p:sp>
        <p:nvSpPr>
          <p:cNvPr id="3" name="Text Placeholder 2"/>
          <p:cNvSpPr>
            <a:spLocks noGrp="1"/>
          </p:cNvSpPr>
          <p:nvPr>
            <p:ph type="body" idx="1"/>
          </p:nvPr>
        </p:nvSpPr>
        <p:spPr/>
        <p:txBody>
          <a:bodyPr/>
          <a:lstStyle/>
          <a:p>
            <a:r>
              <a:rPr lang="en-US" dirty="0" smtClean="0"/>
              <a:t>Wall calendar</a:t>
            </a:r>
            <a:endParaRPr lang="en-US" dirty="0"/>
          </a:p>
        </p:txBody>
      </p:sp>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717717" y="2605722"/>
            <a:ext cx="3054579" cy="4021029"/>
          </a:xfrm>
        </p:spPr>
      </p:pic>
      <p:sp>
        <p:nvSpPr>
          <p:cNvPr id="5" name="Text Placeholder 4"/>
          <p:cNvSpPr>
            <a:spLocks noGrp="1"/>
          </p:cNvSpPr>
          <p:nvPr>
            <p:ph type="body" sz="quarter" idx="3"/>
          </p:nvPr>
        </p:nvSpPr>
        <p:spPr/>
        <p:txBody>
          <a:bodyPr/>
          <a:lstStyle/>
          <a:p>
            <a:r>
              <a:rPr lang="en-US" dirty="0" smtClean="0"/>
              <a:t>Trello calendar</a:t>
            </a:r>
            <a:endParaRPr lang="en-US" dirty="0"/>
          </a:p>
        </p:txBody>
      </p:sp>
      <p:sp>
        <p:nvSpPr>
          <p:cNvPr id="6" name="Content Placeholder 5"/>
          <p:cNvSpPr>
            <a:spLocks noGrp="1"/>
          </p:cNvSpPr>
          <p:nvPr>
            <p:ph sz="quarter" idx="4"/>
          </p:nvPr>
        </p:nvSpPr>
        <p:spPr/>
        <p:txBody>
          <a:bodyPr/>
          <a:lstStyle/>
          <a:p>
            <a:r>
              <a:rPr lang="en-US" dirty="0" err="1" smtClean="0"/>
              <a:t>Hubspot</a:t>
            </a:r>
            <a:endParaRPr lang="en-US" dirty="0" smtClean="0"/>
          </a:p>
          <a:p>
            <a:r>
              <a:rPr lang="en-US" dirty="0" smtClean="0"/>
              <a:t>Mashable</a:t>
            </a:r>
          </a:p>
          <a:p>
            <a:r>
              <a:rPr lang="en-US" dirty="0" err="1" smtClean="0"/>
              <a:t>ReadWrite</a:t>
            </a:r>
            <a:endParaRPr lang="en-US" dirty="0" smtClean="0"/>
          </a:p>
          <a:p>
            <a:r>
              <a:rPr lang="en-US" dirty="0" smtClean="0"/>
              <a:t>The Changelog</a:t>
            </a:r>
            <a:endParaRPr lang="en-US" dirty="0"/>
          </a:p>
        </p:txBody>
      </p:sp>
    </p:spTree>
    <p:extLst>
      <p:ext uri="{BB962C8B-B14F-4D97-AF65-F5344CB8AC3E}">
        <p14:creationId xmlns:p14="http://schemas.microsoft.com/office/powerpoint/2010/main" val="28727678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blogging dead?</a:t>
            </a:r>
            <a:endParaRPr lang="en-US" dirty="0"/>
          </a:p>
        </p:txBody>
      </p:sp>
      <p:sp>
        <p:nvSpPr>
          <p:cNvPr id="3" name="Content Placeholder 2"/>
          <p:cNvSpPr>
            <a:spLocks noGrp="1"/>
          </p:cNvSpPr>
          <p:nvPr>
            <p:ph sz="half" idx="1"/>
          </p:nvPr>
        </p:nvSpPr>
        <p:spPr/>
        <p:txBody>
          <a:bodyPr/>
          <a:lstStyle/>
          <a:p>
            <a:r>
              <a:rPr lang="en-US" dirty="0" smtClean="0"/>
              <a:t>Attempts to kill it:</a:t>
            </a:r>
          </a:p>
          <a:p>
            <a:pPr lvl="1"/>
            <a:r>
              <a:rPr lang="en-US" dirty="0" smtClean="0"/>
              <a:t>Click-bait</a:t>
            </a:r>
          </a:p>
          <a:p>
            <a:pPr lvl="1"/>
            <a:r>
              <a:rPr lang="en-US" dirty="0" smtClean="0"/>
              <a:t>Social media</a:t>
            </a:r>
          </a:p>
          <a:p>
            <a:pPr lvl="1"/>
            <a:r>
              <a:rPr lang="en-US" dirty="0" smtClean="0"/>
              <a:t>Podcasts</a:t>
            </a:r>
          </a:p>
          <a:p>
            <a:pPr lvl="1"/>
            <a:r>
              <a:rPr lang="en-US" dirty="0" smtClean="0"/>
              <a:t>Vlogs</a:t>
            </a:r>
          </a:p>
          <a:p>
            <a:pPr lvl="1"/>
            <a:r>
              <a:rPr lang="en-US" dirty="0" smtClean="0"/>
              <a:t>And on</a:t>
            </a:r>
          </a:p>
          <a:p>
            <a:pPr lvl="1"/>
            <a:endParaRPr lang="en-US" dirty="0"/>
          </a:p>
        </p:txBody>
      </p:sp>
      <p:sp>
        <p:nvSpPr>
          <p:cNvPr id="4" name="Content Placeholder 3"/>
          <p:cNvSpPr>
            <a:spLocks noGrp="1"/>
          </p:cNvSpPr>
          <p:nvPr>
            <p:ph sz="half" idx="2"/>
          </p:nvPr>
        </p:nvSpPr>
        <p:spPr/>
        <p:txBody>
          <a:bodyPr/>
          <a:lstStyle/>
          <a:p>
            <a:r>
              <a:rPr lang="en-US" dirty="0" smtClean="0"/>
              <a:t>What still matters today:</a:t>
            </a:r>
          </a:p>
          <a:p>
            <a:pPr lvl="1"/>
            <a:r>
              <a:rPr lang="en-US" dirty="0" smtClean="0"/>
              <a:t>Sharing what makes you happy AND brings value to others’ lives (recipes, nutrition, DIY, self-care, business strategy, </a:t>
            </a:r>
            <a:r>
              <a:rPr lang="en-US" dirty="0" err="1" smtClean="0"/>
              <a:t>etc</a:t>
            </a:r>
            <a:r>
              <a:rPr lang="en-US" dirty="0" smtClean="0"/>
              <a:t>)</a:t>
            </a:r>
          </a:p>
          <a:p>
            <a:pPr lvl="1"/>
            <a:r>
              <a:rPr lang="en-US" dirty="0" smtClean="0"/>
              <a:t>Multimedia: images and video</a:t>
            </a:r>
          </a:p>
          <a:p>
            <a:pPr lvl="1"/>
            <a:r>
              <a:rPr lang="en-US" dirty="0" smtClean="0"/>
              <a:t>Connection: not right away, but with consistency</a:t>
            </a:r>
          </a:p>
          <a:p>
            <a:pPr lvl="1"/>
            <a:r>
              <a:rPr lang="en-US" dirty="0" smtClean="0"/>
              <a:t>Developing content matters, ESPECIALLY for writers</a:t>
            </a:r>
            <a:endParaRPr lang="en-US" dirty="0"/>
          </a:p>
        </p:txBody>
      </p:sp>
    </p:spTree>
    <p:extLst>
      <p:ext uri="{BB962C8B-B14F-4D97-AF65-F5344CB8AC3E}">
        <p14:creationId xmlns:p14="http://schemas.microsoft.com/office/powerpoint/2010/main" val="18615476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Hubspot’s</a:t>
            </a:r>
            <a:r>
              <a:rPr lang="en-US" dirty="0" smtClean="0"/>
              <a:t> editorial calendar</a:t>
            </a:r>
            <a:endParaRPr lang="en-US" dirty="0"/>
          </a:p>
        </p:txBody>
      </p:sp>
      <p:sp>
        <p:nvSpPr>
          <p:cNvPr id="3" name="Content Placeholder 2"/>
          <p:cNvSpPr>
            <a:spLocks noGrp="1"/>
          </p:cNvSpPr>
          <p:nvPr>
            <p:ph idx="1"/>
          </p:nvPr>
        </p:nvSpPr>
        <p:spPr>
          <a:xfrm>
            <a:off x="698754" y="148262"/>
            <a:ext cx="6711696" cy="5020056"/>
          </a:xfrm>
        </p:spPr>
        <p:txBody>
          <a:bodyPr/>
          <a:lstStyle/>
          <a:p>
            <a:r>
              <a:rPr lang="en-US" dirty="0" smtClean="0"/>
              <a:t>Create columns based on a single post’s progress:</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Or: organize posts by categories</a:t>
            </a:r>
            <a:endParaRPr lang="en-US" dirty="0"/>
          </a:p>
        </p:txBody>
      </p:sp>
      <p:sp>
        <p:nvSpPr>
          <p:cNvPr id="4" name="Text Placeholder 3"/>
          <p:cNvSpPr>
            <a:spLocks noGrp="1"/>
          </p:cNvSpPr>
          <p:nvPr>
            <p:ph type="body" sz="half" idx="2"/>
          </p:nvPr>
        </p:nvSpPr>
        <p:spPr/>
        <p:txBody>
          <a:bodyPr/>
          <a:lstStyle/>
          <a:p>
            <a:r>
              <a:rPr lang="en-US" dirty="0" smtClean="0"/>
              <a:t>Connecting the team with Trello</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234" y="575990"/>
            <a:ext cx="6064159" cy="292661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234" y="3930334"/>
            <a:ext cx="5219700" cy="2867025"/>
          </a:xfrm>
          <a:prstGeom prst="rect">
            <a:avLst/>
          </a:prstGeom>
        </p:spPr>
      </p:pic>
    </p:spTree>
    <p:extLst>
      <p:ext uri="{BB962C8B-B14F-4D97-AF65-F5344CB8AC3E}">
        <p14:creationId xmlns:p14="http://schemas.microsoft.com/office/powerpoint/2010/main" val="32175358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stop: book launch planner</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862" y="3291404"/>
            <a:ext cx="2969898" cy="2908663"/>
          </a:xfrm>
          <a:prstGeom prst="rect">
            <a:avLst/>
          </a:prstGeom>
        </p:spPr>
      </p:pic>
    </p:spTree>
    <p:extLst>
      <p:ext uri="{BB962C8B-B14F-4D97-AF65-F5344CB8AC3E}">
        <p14:creationId xmlns:p14="http://schemas.microsoft.com/office/powerpoint/2010/main" val="30990350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the pieces for launching your book!</a:t>
            </a:r>
            <a:endParaRPr lang="en-US" dirty="0"/>
          </a:p>
        </p:txBody>
      </p:sp>
      <p:sp>
        <p:nvSpPr>
          <p:cNvPr id="4" name="Text Placeholder 3"/>
          <p:cNvSpPr>
            <a:spLocks noGrp="1"/>
          </p:cNvSpPr>
          <p:nvPr>
            <p:ph type="body" sz="half" idx="2"/>
          </p:nvPr>
        </p:nvSpPr>
        <p:spPr/>
        <p:txBody>
          <a:bodyPr/>
          <a:lstStyle/>
          <a:p>
            <a:r>
              <a:rPr lang="en-US" dirty="0" smtClean="0"/>
              <a:t>Come up with what you’re going to sign in your books before time. Imagine that!</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68" y="593136"/>
            <a:ext cx="8153667" cy="4649423"/>
          </a:xfrm>
          <a:prstGeom prst="rect">
            <a:avLst/>
          </a:prstGeom>
        </p:spPr>
      </p:pic>
    </p:spTree>
    <p:extLst>
      <p:ext uri="{BB962C8B-B14F-4D97-AF65-F5344CB8AC3E}">
        <p14:creationId xmlns:p14="http://schemas.microsoft.com/office/powerpoint/2010/main" val="21360080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stop: </a:t>
            </a:r>
            <a:r>
              <a:rPr lang="en-US" dirty="0" err="1" smtClean="0"/>
              <a:t>nanowrimo</a:t>
            </a:r>
            <a:r>
              <a:rPr lang="en-US" dirty="0" smtClean="0"/>
              <a:t> board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862" y="3291404"/>
            <a:ext cx="2969898" cy="2908663"/>
          </a:xfrm>
          <a:prstGeom prst="rect">
            <a:avLst/>
          </a:prstGeom>
        </p:spPr>
      </p:pic>
    </p:spTree>
    <p:extLst>
      <p:ext uri="{BB962C8B-B14F-4D97-AF65-F5344CB8AC3E}">
        <p14:creationId xmlns:p14="http://schemas.microsoft.com/office/powerpoint/2010/main" val="16577567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NaNoWrimo</a:t>
            </a:r>
            <a:r>
              <a:rPr lang="en-US" dirty="0" smtClean="0"/>
              <a:t> Board</a:t>
            </a:r>
            <a:endParaRPr lang="en-US" dirty="0"/>
          </a:p>
        </p:txBody>
      </p:sp>
      <p:sp>
        <p:nvSpPr>
          <p:cNvPr id="3" name="Content Placeholder 2"/>
          <p:cNvSpPr>
            <a:spLocks noGrp="1"/>
          </p:cNvSpPr>
          <p:nvPr>
            <p:ph idx="1"/>
          </p:nvPr>
        </p:nvSpPr>
        <p:spPr/>
        <p:txBody>
          <a:bodyPr/>
          <a:lstStyle/>
          <a:p>
            <a:r>
              <a:rPr lang="en-US" dirty="0" smtClean="0"/>
              <a:t>If you’ve drafted your story, work on the chapters or chunks, one at a time.</a:t>
            </a:r>
          </a:p>
          <a:p>
            <a:r>
              <a:rPr lang="en-US" dirty="0" smtClean="0"/>
              <a:t>If you’re simply shooting for a word number goal, create cards to represent hitting milestones such as 1,667 words each</a:t>
            </a:r>
          </a:p>
          <a:p>
            <a:r>
              <a:rPr lang="en-US" dirty="0" smtClean="0"/>
              <a:t>If your goal is to put in a certain amount of time each day, create your cards for each of those: 25 minutes each day.</a:t>
            </a:r>
          </a:p>
          <a:p>
            <a:r>
              <a:rPr lang="en-US" dirty="0" smtClean="0"/>
              <a:t>Create </a:t>
            </a:r>
            <a:r>
              <a:rPr lang="en-US" dirty="0" smtClean="0"/>
              <a:t>a Trello board for a local </a:t>
            </a:r>
            <a:r>
              <a:rPr lang="en-US" dirty="0" err="1" smtClean="0"/>
              <a:t>NaNo</a:t>
            </a:r>
            <a:r>
              <a:rPr lang="en-US" dirty="0" smtClean="0"/>
              <a:t> group. You can put yourself on your cards with a picture and comment on each other as you hit certain word count milestones.</a:t>
            </a:r>
            <a:endParaRPr lang="en-US" dirty="0"/>
          </a:p>
        </p:txBody>
      </p:sp>
      <p:sp>
        <p:nvSpPr>
          <p:cNvPr id="4" name="Text Placeholder 3"/>
          <p:cNvSpPr>
            <a:spLocks noGrp="1"/>
          </p:cNvSpPr>
          <p:nvPr>
            <p:ph type="body" sz="half" idx="2"/>
          </p:nvPr>
        </p:nvSpPr>
        <p:spPr/>
        <p:txBody>
          <a:bodyPr/>
          <a:lstStyle/>
          <a:p>
            <a:r>
              <a:rPr lang="en-US" dirty="0" smtClean="0"/>
              <a:t>Break down a large project into individual pieces</a:t>
            </a:r>
            <a:endParaRPr lang="en-US" dirty="0"/>
          </a:p>
        </p:txBody>
      </p:sp>
    </p:spTree>
    <p:extLst>
      <p:ext uri="{BB962C8B-B14F-4D97-AF65-F5344CB8AC3E}">
        <p14:creationId xmlns:p14="http://schemas.microsoft.com/office/powerpoint/2010/main" val="40381037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count board</a:t>
            </a:r>
            <a:endParaRPr lang="en-US" dirty="0"/>
          </a:p>
        </p:txBody>
      </p:sp>
      <p:sp>
        <p:nvSpPr>
          <p:cNvPr id="4" name="Text Placeholder 3"/>
          <p:cNvSpPr>
            <a:spLocks noGrp="1"/>
          </p:cNvSpPr>
          <p:nvPr>
            <p:ph type="body" sz="half" idx="2"/>
          </p:nvPr>
        </p:nvSpPr>
        <p:spPr/>
        <p:txBody>
          <a:bodyPr/>
          <a:lstStyle/>
          <a:p>
            <a:r>
              <a:rPr lang="en-US" dirty="0" smtClean="0"/>
              <a:t>Add chapters as cards you create/write them</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 y="1210489"/>
            <a:ext cx="7992206" cy="4146641"/>
          </a:xfrm>
          <a:prstGeom prst="rect">
            <a:avLst/>
          </a:prstGeom>
        </p:spPr>
      </p:pic>
    </p:spTree>
    <p:extLst>
      <p:ext uri="{BB962C8B-B14F-4D97-AF65-F5344CB8AC3E}">
        <p14:creationId xmlns:p14="http://schemas.microsoft.com/office/powerpoint/2010/main" val="17636625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Lauren </a:t>
            </a:r>
            <a:r>
              <a:rPr lang="en-US" dirty="0" err="1" smtClean="0"/>
              <a:t>elkins</a:t>
            </a:r>
            <a:endParaRPr lang="en-US" dirty="0"/>
          </a:p>
        </p:txBody>
      </p:sp>
      <p:sp>
        <p:nvSpPr>
          <p:cNvPr id="3" name="Subtitle 2"/>
          <p:cNvSpPr>
            <a:spLocks noGrp="1"/>
          </p:cNvSpPr>
          <p:nvPr>
            <p:ph type="subTitle" idx="1"/>
          </p:nvPr>
        </p:nvSpPr>
        <p:spPr>
          <a:xfrm>
            <a:off x="1051560" y="4572000"/>
            <a:ext cx="7891272" cy="1323704"/>
          </a:xfrm>
        </p:spPr>
        <p:txBody>
          <a:bodyPr>
            <a:normAutofit/>
          </a:bodyPr>
          <a:lstStyle/>
          <a:p>
            <a:r>
              <a:rPr lang="en-US" dirty="0" smtClean="0"/>
              <a:t>www.laurenelkins.com</a:t>
            </a:r>
          </a:p>
          <a:p>
            <a:r>
              <a:rPr lang="en-US" dirty="0" smtClean="0"/>
              <a:t>Twitter: @</a:t>
            </a:r>
            <a:r>
              <a:rPr lang="en-US" dirty="0" err="1" smtClean="0"/>
              <a:t>laurencelkins</a:t>
            </a:r>
            <a:endParaRPr lang="en-US" dirty="0" smtClean="0"/>
          </a:p>
          <a:p>
            <a:r>
              <a:rPr lang="en-US" dirty="0" smtClean="0"/>
              <a:t>laurenelkins@outlook.com</a:t>
            </a:r>
            <a:endParaRPr lang="en-US" dirty="0"/>
          </a:p>
        </p:txBody>
      </p:sp>
      <p:pic>
        <p:nvPicPr>
          <p:cNvPr id="1026" name="Picture 2" descr="cartoons about wri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759" y="2461164"/>
            <a:ext cx="3403873" cy="4013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888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626</TotalTime>
  <Words>1798</Words>
  <Application>Microsoft Office PowerPoint</Application>
  <PresentationFormat>Widescreen</PresentationFormat>
  <Paragraphs>144</Paragraphs>
  <Slides>33</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Rockwell</vt:lpstr>
      <vt:lpstr>Rockwell Condensed</vt:lpstr>
      <vt:lpstr>Wingdings</vt:lpstr>
      <vt:lpstr>Wood Type</vt:lpstr>
      <vt:lpstr>Organize your writing craft using trello</vt:lpstr>
      <vt:lpstr>Bus ride to the left brain</vt:lpstr>
      <vt:lpstr>your tour guide</vt:lpstr>
      <vt:lpstr>PowerPoint Presentation</vt:lpstr>
      <vt:lpstr>PowerPoint Presentation</vt:lpstr>
      <vt:lpstr>PowerPoint Presentation</vt:lpstr>
      <vt:lpstr>PowerPoint Presentation</vt:lpstr>
      <vt:lpstr>Bus route</vt:lpstr>
      <vt:lpstr>7 stops on our left brain ride</vt:lpstr>
      <vt:lpstr>First stop: what is trello?</vt:lpstr>
      <vt:lpstr>Trello Board Basics</vt:lpstr>
      <vt:lpstr>Trello Board Basics</vt:lpstr>
      <vt:lpstr>Trello Board Basics</vt:lpstr>
      <vt:lpstr>Next stop: tracking submissions</vt:lpstr>
      <vt:lpstr>Tracking submissions</vt:lpstr>
      <vt:lpstr>Tracking submissions</vt:lpstr>
      <vt:lpstr>Details of a card</vt:lpstr>
      <vt:lpstr>Keeping track of due dates</vt:lpstr>
      <vt:lpstr>Next stop: Brainstorming board</vt:lpstr>
      <vt:lpstr>Notebook Brainstorming</vt:lpstr>
      <vt:lpstr>Know where to find your ideas</vt:lpstr>
      <vt:lpstr>Next stop: research board</vt:lpstr>
      <vt:lpstr>Research Board</vt:lpstr>
      <vt:lpstr>Next stop: editorial calendar</vt:lpstr>
      <vt:lpstr>A calendar on the wall or in the cloud?</vt:lpstr>
      <vt:lpstr>Is blogging dead?</vt:lpstr>
      <vt:lpstr>Hubspot’s editorial calendar</vt:lpstr>
      <vt:lpstr>Next stop: book launch planner</vt:lpstr>
      <vt:lpstr>All the pieces for launching your book!</vt:lpstr>
      <vt:lpstr>Next stop: nanowrimo board</vt:lpstr>
      <vt:lpstr>NaNoWrimo Board</vt:lpstr>
      <vt:lpstr>Word count board</vt:lpstr>
      <vt:lpstr>Lauren elkins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Organize your writing craft using trello</dc:title>
  <dc:creator>Lauren Elkins</dc:creator>
  <cp:lastModifiedBy>Lauren Elkins</cp:lastModifiedBy>
  <cp:revision>28</cp:revision>
  <dcterms:created xsi:type="dcterms:W3CDTF">2018-09-17T20:39:11Z</dcterms:created>
  <dcterms:modified xsi:type="dcterms:W3CDTF">2018-10-25T03:10:10Z</dcterms:modified>
</cp:coreProperties>
</file>